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7" d="100"/>
          <a:sy n="67" d="100"/>
        </p:scale>
        <p:origin x="-60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9F7DD7F-DDEE-4A68-99B8-60D39A6B7600}" type="datetimeFigureOut">
              <a:rPr lang="ar-SA" smtClean="0"/>
              <a:t>19/05/31</a:t>
            </a:fld>
            <a:endParaRPr lang="ar-SA"/>
          </a:p>
        </p:txBody>
      </p:sp>
      <p:sp>
        <p:nvSpPr>
          <p:cNvPr id="17" name="Footer Placeholder 16"/>
          <p:cNvSpPr>
            <a:spLocks noGrp="1"/>
          </p:cNvSpPr>
          <p:nvPr>
            <p:ph type="ftr" sz="quarter" idx="11"/>
          </p:nvPr>
        </p:nvSpPr>
        <p:spPr/>
        <p:txBody>
          <a:bodyPr/>
          <a:lstStyle/>
          <a:p>
            <a:endParaRPr lang="ar-SA"/>
          </a:p>
        </p:txBody>
      </p:sp>
      <p:sp>
        <p:nvSpPr>
          <p:cNvPr id="29" name="Slide Number Placeholder 28"/>
          <p:cNvSpPr>
            <a:spLocks noGrp="1"/>
          </p:cNvSpPr>
          <p:nvPr>
            <p:ph type="sldNum" sz="quarter" idx="12"/>
          </p:nvPr>
        </p:nvSpPr>
        <p:spPr/>
        <p:txBody>
          <a:bodyPr/>
          <a:lstStyle/>
          <a:p>
            <a:fld id="{140D12E9-82DB-4A84-A63B-89F5F4CFD330}" type="slidenum">
              <a:rPr lang="ar-SA" smtClean="0"/>
              <a:t>‹#›</a:t>
            </a:fld>
            <a:endParaRPr lang="ar-S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F7DD7F-DDEE-4A68-99B8-60D39A6B7600}" type="datetimeFigureOut">
              <a:rPr lang="ar-SA" smtClean="0"/>
              <a:t>19/05/31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F7DD7F-DDEE-4A68-99B8-60D39A6B7600}" type="datetimeFigureOut">
              <a:rPr lang="ar-SA" smtClean="0"/>
              <a:t>19/05/31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9F7DD7F-DDEE-4A68-99B8-60D39A6B7600}" type="datetimeFigureOut">
              <a:rPr lang="ar-SA" smtClean="0"/>
              <a:t>19/05/31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9F7DD7F-DDEE-4A68-99B8-60D39A6B7600}" type="datetimeFigureOut">
              <a:rPr lang="ar-SA" smtClean="0"/>
              <a:t>19/05/31</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a:xfrm>
            <a:off x="7924800" y="6416675"/>
            <a:ext cx="762000" cy="365125"/>
          </a:xfrm>
        </p:spPr>
        <p:txBody>
          <a:bodyPr/>
          <a:lstStyle/>
          <a:p>
            <a:fld id="{140D12E9-82DB-4A84-A63B-89F5F4CFD330}" type="slidenum">
              <a:rPr lang="ar-SA" smtClean="0"/>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9F7DD7F-DDEE-4A68-99B8-60D39A6B7600}" type="datetimeFigureOut">
              <a:rPr lang="ar-SA" smtClean="0"/>
              <a:t>19/05/31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9F7DD7F-DDEE-4A68-99B8-60D39A6B7600}" type="datetimeFigureOut">
              <a:rPr lang="ar-SA" smtClean="0"/>
              <a:t>19/05/31</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9F7DD7F-DDEE-4A68-99B8-60D39A6B7600}" type="datetimeFigureOut">
              <a:rPr lang="ar-SA" smtClean="0"/>
              <a:t>19/05/31</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F7DD7F-DDEE-4A68-99B8-60D39A6B7600}" type="datetimeFigureOut">
              <a:rPr lang="ar-SA" smtClean="0"/>
              <a:t>19/05/31</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9F7DD7F-DDEE-4A68-99B8-60D39A6B7600}" type="datetimeFigureOut">
              <a:rPr lang="ar-SA" smtClean="0"/>
              <a:t>19/05/31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9F7DD7F-DDEE-4A68-99B8-60D39A6B7600}" type="datetimeFigureOut">
              <a:rPr lang="ar-SA" smtClean="0"/>
              <a:t>19/05/31</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140D12E9-82DB-4A84-A63B-89F5F4CFD330}"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9F7DD7F-DDEE-4A68-99B8-60D39A6B7600}" type="datetimeFigureOut">
              <a:rPr lang="ar-SA" smtClean="0"/>
              <a:t>19/05/31</a:t>
            </a:fld>
            <a:endParaRPr lang="ar-S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S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40D12E9-82DB-4A84-A63B-89F5F4CFD330}"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Mending Wall</a:t>
            </a:r>
            <a:endParaRPr lang="ar-SA" dirty="0"/>
          </a:p>
        </p:txBody>
      </p:sp>
      <p:sp>
        <p:nvSpPr>
          <p:cNvPr id="3" name="Subtitle 2"/>
          <p:cNvSpPr>
            <a:spLocks noGrp="1"/>
          </p:cNvSpPr>
          <p:nvPr>
            <p:ph type="subTitle" idx="1"/>
          </p:nvPr>
        </p:nvSpPr>
        <p:spPr/>
        <p:txBody>
          <a:bodyPr/>
          <a:lstStyle/>
          <a:p>
            <a:r>
              <a:rPr lang="en-US" dirty="0" smtClean="0"/>
              <a:t>By:</a:t>
            </a:r>
          </a:p>
          <a:p>
            <a:r>
              <a:rPr lang="en-US" dirty="0" smtClean="0"/>
              <a:t>Robert Frost</a:t>
            </a:r>
          </a:p>
          <a:p>
            <a:r>
              <a:rPr lang="en-US" dirty="0" smtClean="0"/>
              <a:t>1915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643998" cy="6357982"/>
          </a:xfrm>
        </p:spPr>
        <p:txBody>
          <a:bodyPr>
            <a:normAutofit fontScale="85000" lnSpcReduction="20000"/>
          </a:bodyPr>
          <a:lstStyle/>
          <a:p>
            <a:pPr lvl="0" algn="ctr" rtl="0">
              <a:buNone/>
            </a:pPr>
            <a:r>
              <a:rPr lang="en-US" dirty="0" smtClean="0"/>
              <a:t>Line 13: </a:t>
            </a:r>
            <a:r>
              <a:rPr lang="en-US" dirty="0" smtClean="0"/>
              <a:t>The wall </a:t>
            </a:r>
            <a:r>
              <a:rPr lang="en-US" dirty="0" smtClean="0"/>
              <a:t>is ironic because, even though it separates the speaker from his neighbor, it also brings them together every year. </a:t>
            </a:r>
          </a:p>
          <a:p>
            <a:pPr lvl="0" algn="ctr" rtl="0">
              <a:buNone/>
            </a:pPr>
            <a:r>
              <a:rPr lang="en-US" dirty="0" smtClean="0"/>
              <a:t>Line 14: </a:t>
            </a:r>
            <a:r>
              <a:rPr lang="en-US" dirty="0" smtClean="0"/>
              <a:t>"The wall" </a:t>
            </a:r>
            <a:r>
              <a:rPr lang="en-US" dirty="0" smtClean="0"/>
              <a:t>is present throughout the poem as an extended metaphor for the division that exists between the speaker and his neighbor. </a:t>
            </a:r>
          </a:p>
          <a:p>
            <a:pPr lvl="0" algn="ctr" rtl="0">
              <a:buNone/>
            </a:pPr>
            <a:r>
              <a:rPr lang="en-US" dirty="0" smtClean="0"/>
              <a:t>Line 16: "To each" is a parallelism, as its repetition emphasizes the fact that the speaker and his neighbor are on opposite side of </a:t>
            </a:r>
            <a:r>
              <a:rPr lang="en-US" dirty="0" smtClean="0"/>
              <a:t>the wall. </a:t>
            </a:r>
            <a:endParaRPr lang="en-US" dirty="0" smtClean="0"/>
          </a:p>
          <a:p>
            <a:pPr lvl="0" algn="ctr" rtl="0">
              <a:buNone/>
            </a:pPr>
            <a:r>
              <a:rPr lang="en-US" dirty="0" smtClean="0"/>
              <a:t>Line 21: "Another kind of out-door game" becomes a metaphor for </a:t>
            </a:r>
            <a:r>
              <a:rPr lang="en-US" dirty="0" smtClean="0"/>
              <a:t>the wall-mending </a:t>
            </a:r>
            <a:r>
              <a:rPr lang="en-US" dirty="0" smtClean="0"/>
              <a:t>process </a:t>
            </a:r>
          </a:p>
          <a:p>
            <a:pPr lvl="0" algn="ctr" rtl="0">
              <a:buNone/>
            </a:pPr>
            <a:r>
              <a:rPr lang="en-US" dirty="0" smtClean="0"/>
              <a:t>Line: 27: The proverb "Good fences make good neighbors" is also a cliché; we hear it all the time. </a:t>
            </a:r>
          </a:p>
          <a:p>
            <a:pPr lvl="0" algn="ctr" rtl="0">
              <a:buNone/>
            </a:pPr>
            <a:r>
              <a:rPr lang="en-US" dirty="0" smtClean="0"/>
              <a:t>Line 27: The proverb "Good fences make good neighbors" is a paradox when you contrast it with the first words of the poem, "Something there is that doesn’t love </a:t>
            </a:r>
            <a:r>
              <a:rPr lang="en-US" dirty="0" smtClean="0"/>
              <a:t>a wall." </a:t>
            </a:r>
            <a:r>
              <a:rPr lang="en-US" dirty="0" smtClean="0"/>
              <a:t>In the first case, barriers are good things; in the second, they are not. </a:t>
            </a:r>
          </a:p>
          <a:p>
            <a:pPr lvl="0" algn="ctr" rtl="0">
              <a:buNone/>
            </a:pPr>
            <a:r>
              <a:rPr lang="en-US" dirty="0" smtClean="0"/>
              <a:t>Line 35: "Offence" is a pun – it sounds like "a fence."</a:t>
            </a:r>
          </a:p>
          <a:p>
            <a:pPr algn="ctr">
              <a:buNone/>
            </a:pP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357166"/>
            <a:ext cx="8715436" cy="6215106"/>
          </a:xfrm>
        </p:spPr>
        <p:txBody>
          <a:bodyPr/>
          <a:lstStyle/>
          <a:p>
            <a:pPr algn="ctr">
              <a:buNone/>
            </a:pPr>
            <a:r>
              <a:rPr lang="en-US" b="1" dirty="0" smtClean="0"/>
              <a:t>Nature and Tradition</a:t>
            </a:r>
            <a:endParaRPr lang="en-US" dirty="0" smtClean="0"/>
          </a:p>
          <a:p>
            <a:pPr algn="ctr">
              <a:buNone/>
            </a:pPr>
            <a:r>
              <a:rPr lang="en-US" dirty="0" smtClean="0"/>
              <a:t>Nature seems to act as the third wheel in this poem – the silent character swirling around the speaker and his neighbor. Although he doesn’t explicitly describe the landscape, we see it very clearly, and we seem to know what the seasons are like in this part of the world. Similarly, tradition seems to be the silent subject over which the speaker and his neighbor wrestle. The neighbor upholds his ancestors’ way of life, while our speaker questions this philosophy. </a:t>
            </a:r>
          </a:p>
          <a:p>
            <a:pPr algn="ctr">
              <a:buNone/>
            </a:pP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500042"/>
            <a:ext cx="8643998" cy="6357958"/>
          </a:xfrm>
        </p:spPr>
        <p:txBody>
          <a:bodyPr>
            <a:normAutofit/>
          </a:bodyPr>
          <a:lstStyle/>
          <a:p>
            <a:pPr lvl="0" algn="ctr" rtl="0">
              <a:buNone/>
            </a:pPr>
            <a:r>
              <a:rPr lang="en-US" dirty="0" smtClean="0"/>
              <a:t>Line 5: "Hunters" are a metaphor both for the speaker and for us (the readers), all of whom try to get at something (even if we don’t know exactly what that something is). </a:t>
            </a:r>
          </a:p>
          <a:p>
            <a:pPr lvl="0" algn="ctr" rtl="0">
              <a:buNone/>
            </a:pPr>
            <a:r>
              <a:rPr lang="en-US" dirty="0" smtClean="0"/>
              <a:t>Line 25: The apple trees are momentarily personified, as the speaker claims that they will never wander across and eat the pine cones on his neighbor’s property. </a:t>
            </a:r>
          </a:p>
          <a:p>
            <a:pPr lvl="0" algn="ctr" rtl="0">
              <a:buNone/>
            </a:pPr>
            <a:r>
              <a:rPr lang="en-US" dirty="0" smtClean="0"/>
              <a:t>Line 51: The speaker uses a simile and likens his neighbor to "an old-stone savage armed," or a caveman ready for battle.</a:t>
            </a:r>
          </a:p>
          <a:p>
            <a:pPr algn="ctr">
              <a:buNone/>
            </a:pP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643998" cy="6215106"/>
          </a:xfrm>
        </p:spPr>
        <p:txBody>
          <a:bodyPr/>
          <a:lstStyle/>
          <a:p>
            <a:pPr algn="ctr">
              <a:buNone/>
            </a:pPr>
            <a:endParaRPr lang="en-US" dirty="0" smtClean="0"/>
          </a:p>
          <a:p>
            <a:pPr algn="ctr">
              <a:buNone/>
            </a:pPr>
            <a:endParaRPr lang="en-US" dirty="0" smtClean="0"/>
          </a:p>
          <a:p>
            <a:pPr algn="ctr">
              <a:buNone/>
            </a:pPr>
            <a:r>
              <a:rPr lang="en-US" dirty="0" smtClean="0"/>
              <a:t>The wall </a:t>
            </a:r>
            <a:r>
              <a:rPr lang="en-US" dirty="0" smtClean="0"/>
              <a:t>is a metaphor of a barrier and the building of </a:t>
            </a:r>
            <a:r>
              <a:rPr lang="en-US" dirty="0" smtClean="0"/>
              <a:t>the wall </a:t>
            </a:r>
            <a:r>
              <a:rPr lang="en-US" dirty="0" smtClean="0"/>
              <a:t>is a metaphor of friendship. He and his neighbor repair </a:t>
            </a:r>
            <a:r>
              <a:rPr lang="en-US" dirty="0" smtClean="0"/>
              <a:t>the wall </a:t>
            </a:r>
            <a:r>
              <a:rPr lang="en-US" dirty="0" smtClean="0"/>
              <a:t>regularly and that is the only time they really converse. It would seem that </a:t>
            </a:r>
            <a:r>
              <a:rPr lang="en-US" dirty="0" smtClean="0"/>
              <a:t>a wall </a:t>
            </a:r>
            <a:r>
              <a:rPr lang="en-US" dirty="0" smtClean="0"/>
              <a:t>would be a barrier when in fact </a:t>
            </a:r>
            <a:r>
              <a:rPr lang="en-US" dirty="0" smtClean="0"/>
              <a:t>the wall </a:t>
            </a:r>
            <a:r>
              <a:rPr lang="en-US" dirty="0" smtClean="0"/>
              <a:t>brings the neighbors together. The line "Good fences make good neighbors" really summarizes this link</a:t>
            </a:r>
          </a:p>
          <a:p>
            <a:pPr algn="ctr">
              <a:buNone/>
            </a:pP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329642" cy="6000792"/>
          </a:xfrm>
        </p:spPr>
        <p:txBody>
          <a:bodyPr>
            <a:normAutofit/>
          </a:bodyPr>
          <a:lstStyle/>
          <a:p>
            <a:pPr algn="ctr">
              <a:buNone/>
            </a:pPr>
            <a:r>
              <a:rPr lang="en-US" dirty="0" smtClean="0"/>
              <a:t>In 'Mending Wall', Robert Frost communicates his opinion regarding the ideas of barriers between people, communication, friendship and the sense of security people gain from barriers, through the perspective of the narrator of the poem. Poetic techniques such as imagery, figurative language, irony, and the use of the building of a wall as a symbolic representation of barriers have been </a:t>
            </a:r>
            <a:r>
              <a:rPr lang="en-US" dirty="0" smtClean="0"/>
              <a:t>utilized </a:t>
            </a:r>
            <a:r>
              <a:rPr lang="en-US" dirty="0" smtClean="0"/>
              <a:t>to convey these messages through a light-hearted tone, and simultaneously to portray a serious side of the poem.</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Thank You</a:t>
            </a:r>
            <a:br>
              <a:rPr lang="en-US" dirty="0" smtClean="0"/>
            </a:br>
            <a:r>
              <a:rPr lang="en-US" dirty="0" smtClean="0"/>
              <a:t>Names in the group</a:t>
            </a:r>
            <a:endParaRPr lang="ar-SA" dirty="0"/>
          </a:p>
        </p:txBody>
      </p:sp>
      <p:sp>
        <p:nvSpPr>
          <p:cNvPr id="3" name="Content Placeholder 2"/>
          <p:cNvSpPr>
            <a:spLocks noGrp="1"/>
          </p:cNvSpPr>
          <p:nvPr>
            <p:ph idx="1"/>
          </p:nvPr>
        </p:nvSpPr>
        <p:spPr/>
        <p:txBody>
          <a:bodyPr/>
          <a:lstStyle/>
          <a:p>
            <a:r>
              <a:rPr lang="en-US" dirty="0" smtClean="0"/>
              <a:t>Ghaida’a Haiah</a:t>
            </a:r>
          </a:p>
          <a:p>
            <a:r>
              <a:rPr lang="en-US" dirty="0" smtClean="0"/>
              <a:t>Aishah Al-</a:t>
            </a:r>
            <a:r>
              <a:rPr lang="en-US" dirty="0" err="1" smtClean="0"/>
              <a:t>anssari</a:t>
            </a:r>
            <a:endParaRPr lang="en-US" dirty="0" smtClean="0"/>
          </a:p>
          <a:p>
            <a:r>
              <a:rPr lang="en-US" dirty="0" smtClean="0"/>
              <a:t>Alia’a Al-</a:t>
            </a:r>
            <a:r>
              <a:rPr lang="en-US" dirty="0" err="1" smtClean="0"/>
              <a:t>khathlan</a:t>
            </a:r>
            <a:endParaRPr lang="en-US" dirty="0" smtClean="0"/>
          </a:p>
          <a:p>
            <a:r>
              <a:rPr lang="en-US" dirty="0" smtClean="0"/>
              <a:t>Doha </a:t>
            </a:r>
            <a:r>
              <a:rPr lang="en-US" dirty="0" err="1" smtClean="0"/>
              <a:t>Dagestani</a:t>
            </a:r>
            <a:endParaRPr lang="en-US" dirty="0" smtClean="0"/>
          </a:p>
          <a:p>
            <a:r>
              <a:rPr lang="en-US" dirty="0" err="1" smtClean="0"/>
              <a:t>Ashwag</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715436" cy="6858048"/>
          </a:xfrm>
        </p:spPr>
        <p:txBody>
          <a:bodyPr>
            <a:normAutofit fontScale="92500" lnSpcReduction="20000"/>
          </a:bodyPr>
          <a:lstStyle/>
          <a:p>
            <a:pPr algn="ctr">
              <a:buNone/>
            </a:pPr>
            <a:r>
              <a:rPr lang="en-US" dirty="0" smtClean="0"/>
              <a:t>Something there is that doesn’t love a wall,</a:t>
            </a:r>
            <a:br>
              <a:rPr lang="en-US" dirty="0" smtClean="0"/>
            </a:br>
            <a:r>
              <a:rPr lang="en-US" dirty="0" smtClean="0"/>
              <a:t>That sends the frozen-ground-swell under it</a:t>
            </a:r>
            <a:br>
              <a:rPr lang="en-US" dirty="0" smtClean="0"/>
            </a:br>
            <a:r>
              <a:rPr lang="en-US" dirty="0" smtClean="0"/>
              <a:t>And spills the upper boulders in the sun,</a:t>
            </a:r>
            <a:br>
              <a:rPr lang="en-US" dirty="0" smtClean="0"/>
            </a:br>
            <a:r>
              <a:rPr lang="en-US" dirty="0" smtClean="0"/>
              <a:t>And makes gaps even two can pass abreast.</a:t>
            </a:r>
            <a:br>
              <a:rPr lang="en-US" dirty="0" smtClean="0"/>
            </a:br>
            <a:r>
              <a:rPr lang="en-US" dirty="0" smtClean="0"/>
              <a:t>The work of hunters is another thing: 5 </a:t>
            </a:r>
            <a:br>
              <a:rPr lang="en-US" dirty="0" smtClean="0"/>
            </a:br>
            <a:r>
              <a:rPr lang="en-US" dirty="0" smtClean="0"/>
              <a:t>I have come after them and made repair</a:t>
            </a:r>
            <a:br>
              <a:rPr lang="en-US" dirty="0" smtClean="0"/>
            </a:br>
            <a:r>
              <a:rPr lang="en-US" dirty="0" smtClean="0"/>
              <a:t>Where they have left not one stone on a stone,</a:t>
            </a:r>
            <a:br>
              <a:rPr lang="en-US" dirty="0" smtClean="0"/>
            </a:br>
            <a:r>
              <a:rPr lang="en-US" dirty="0" smtClean="0"/>
              <a:t>But they would have the rabbit out of hiding,</a:t>
            </a:r>
            <a:br>
              <a:rPr lang="en-US" dirty="0" smtClean="0"/>
            </a:br>
            <a:r>
              <a:rPr lang="en-US" dirty="0" smtClean="0"/>
              <a:t>To please the yelping dogs. The gaps I mean,</a:t>
            </a:r>
            <a:br>
              <a:rPr lang="en-US" dirty="0" smtClean="0"/>
            </a:br>
            <a:r>
              <a:rPr lang="en-US" dirty="0" smtClean="0"/>
              <a:t>No one has seen them made or heard them made, 10 </a:t>
            </a:r>
            <a:br>
              <a:rPr lang="en-US" dirty="0" smtClean="0"/>
            </a:br>
            <a:r>
              <a:rPr lang="en-US" dirty="0" smtClean="0"/>
              <a:t>But at spring mending-time we find them there.</a:t>
            </a:r>
            <a:br>
              <a:rPr lang="en-US" dirty="0" smtClean="0"/>
            </a:br>
            <a:r>
              <a:rPr lang="en-US" dirty="0" smtClean="0"/>
              <a:t>I let my neighbor know beyond the hill;</a:t>
            </a:r>
            <a:br>
              <a:rPr lang="en-US" dirty="0" smtClean="0"/>
            </a:br>
            <a:r>
              <a:rPr lang="en-US" dirty="0" smtClean="0"/>
              <a:t>And on a day we meet to walk the line</a:t>
            </a:r>
            <a:br>
              <a:rPr lang="en-US" dirty="0" smtClean="0"/>
            </a:br>
            <a:r>
              <a:rPr lang="en-US" dirty="0" smtClean="0"/>
              <a:t>And set the wall between us once again.</a:t>
            </a:r>
            <a:br>
              <a:rPr lang="en-US" dirty="0" smtClean="0"/>
            </a:br>
            <a:r>
              <a:rPr lang="en-US" dirty="0" smtClean="0"/>
              <a:t>We keep the wall between us as we go. 15 </a:t>
            </a:r>
            <a:br>
              <a:rPr lang="en-US" dirty="0" smtClean="0"/>
            </a:br>
            <a:r>
              <a:rPr lang="en-US" dirty="0" smtClean="0"/>
              <a:t>To each the boulders that have fallen to each.</a:t>
            </a:r>
            <a:br>
              <a:rPr lang="en-US" dirty="0" smtClean="0"/>
            </a:br>
            <a:r>
              <a:rPr lang="en-US" dirty="0" smtClean="0"/>
              <a:t>And some are loaves and some so nearly balls</a:t>
            </a:r>
            <a:br>
              <a:rPr lang="en-US" dirty="0" smtClean="0"/>
            </a:br>
            <a:r>
              <a:rPr lang="en-US" dirty="0" smtClean="0"/>
              <a:t>We have to use a spell to make them balance:</a:t>
            </a:r>
            <a:br>
              <a:rPr lang="en-US" dirty="0" smtClean="0"/>
            </a:br>
            <a:r>
              <a:rPr lang="en-US" dirty="0" smtClean="0"/>
              <a:t>“Stay where you are until our backs are turned!”</a:t>
            </a:r>
            <a:br>
              <a:rPr lang="en-US" dirty="0" smtClean="0"/>
            </a:b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572560" cy="6786610"/>
          </a:xfrm>
        </p:spPr>
        <p:txBody>
          <a:bodyPr>
            <a:normAutofit fontScale="85000" lnSpcReduction="20000"/>
          </a:bodyPr>
          <a:lstStyle/>
          <a:p>
            <a:pPr algn="ctr">
              <a:buNone/>
            </a:pPr>
            <a:r>
              <a:rPr lang="en-US" dirty="0" smtClean="0"/>
              <a:t>We wear our fingers rough with handling them. 20 </a:t>
            </a:r>
            <a:br>
              <a:rPr lang="en-US" dirty="0" smtClean="0"/>
            </a:br>
            <a:r>
              <a:rPr lang="en-US" dirty="0" smtClean="0"/>
              <a:t>Oh, just another kind of outdoor game,</a:t>
            </a:r>
            <a:br>
              <a:rPr lang="en-US" dirty="0" smtClean="0"/>
            </a:br>
            <a:r>
              <a:rPr lang="en-US" dirty="0" smtClean="0"/>
              <a:t>One on a side. It comes to little more:</a:t>
            </a:r>
            <a:br>
              <a:rPr lang="en-US" dirty="0" smtClean="0"/>
            </a:br>
            <a:r>
              <a:rPr lang="en-US" dirty="0" smtClean="0"/>
              <a:t>There where it is we do not need the wall:</a:t>
            </a:r>
            <a:br>
              <a:rPr lang="en-US" dirty="0" smtClean="0"/>
            </a:br>
            <a:r>
              <a:rPr lang="en-US" dirty="0" smtClean="0"/>
              <a:t>He is all pine and I am apple orchard.</a:t>
            </a:r>
            <a:br>
              <a:rPr lang="en-US" dirty="0" smtClean="0"/>
            </a:br>
            <a:r>
              <a:rPr lang="en-US" dirty="0" smtClean="0"/>
              <a:t>My apple trees will never get across 25 </a:t>
            </a:r>
            <a:br>
              <a:rPr lang="en-US" dirty="0" smtClean="0"/>
            </a:br>
            <a:r>
              <a:rPr lang="en-US" dirty="0" smtClean="0"/>
              <a:t>And eat the cones under his pines, I tell him.</a:t>
            </a:r>
            <a:br>
              <a:rPr lang="en-US" dirty="0" smtClean="0"/>
            </a:br>
            <a:r>
              <a:rPr lang="en-US" dirty="0" smtClean="0"/>
              <a:t>He only says, “Good fences make good neighbors.”</a:t>
            </a:r>
            <a:br>
              <a:rPr lang="en-US" dirty="0" smtClean="0"/>
            </a:br>
            <a:r>
              <a:rPr lang="en-US" dirty="0" smtClean="0"/>
              <a:t>Spring is the mischief in me, and I wonder</a:t>
            </a:r>
            <a:br>
              <a:rPr lang="en-US" dirty="0" smtClean="0"/>
            </a:br>
            <a:r>
              <a:rPr lang="en-US" dirty="0" smtClean="0"/>
              <a:t>If I could put a notion in his head:</a:t>
            </a:r>
            <a:br>
              <a:rPr lang="en-US" dirty="0" smtClean="0"/>
            </a:br>
            <a:r>
              <a:rPr lang="en-US" dirty="0" smtClean="0"/>
              <a:t>“</a:t>
            </a:r>
            <a:r>
              <a:rPr lang="en-US" i="1" dirty="0" smtClean="0"/>
              <a:t>Why</a:t>
            </a:r>
            <a:r>
              <a:rPr lang="en-US" dirty="0" smtClean="0"/>
              <a:t> do they make good neighbors? Isn’t it 30 </a:t>
            </a:r>
            <a:br>
              <a:rPr lang="en-US" dirty="0" smtClean="0"/>
            </a:br>
            <a:r>
              <a:rPr lang="en-US" dirty="0" smtClean="0"/>
              <a:t>Where there are cows? But here there are no cows.</a:t>
            </a:r>
            <a:br>
              <a:rPr lang="en-US" dirty="0" smtClean="0"/>
            </a:br>
            <a:r>
              <a:rPr lang="en-US" dirty="0" smtClean="0"/>
              <a:t>Before I built a wall I’d ask to know</a:t>
            </a:r>
            <a:br>
              <a:rPr lang="en-US" dirty="0" smtClean="0"/>
            </a:br>
            <a:r>
              <a:rPr lang="en-US" dirty="0" smtClean="0"/>
              <a:t>What I was walling in or walling out,</a:t>
            </a:r>
            <a:br>
              <a:rPr lang="en-US" dirty="0" smtClean="0"/>
            </a:br>
            <a:r>
              <a:rPr lang="en-US" dirty="0" smtClean="0"/>
              <a:t>And to whom I was like to give offense.</a:t>
            </a:r>
            <a:br>
              <a:rPr lang="en-US" dirty="0" smtClean="0"/>
            </a:br>
            <a:r>
              <a:rPr lang="en-US" dirty="0" smtClean="0"/>
              <a:t>Something there is that doesn’t love a wall, 35 </a:t>
            </a:r>
            <a:br>
              <a:rPr lang="en-US" dirty="0" smtClean="0"/>
            </a:br>
            <a:r>
              <a:rPr lang="en-US" dirty="0" smtClean="0"/>
              <a:t>That wants it down.” I could say “Elves” to him,</a:t>
            </a:r>
            <a:br>
              <a:rPr lang="en-US" dirty="0" smtClean="0"/>
            </a:br>
            <a:r>
              <a:rPr lang="en-US" dirty="0" smtClean="0"/>
              <a:t>But it’s not elves exactly, and I’d rather</a:t>
            </a:r>
            <a:br>
              <a:rPr lang="en-US" dirty="0" smtClean="0"/>
            </a:br>
            <a:r>
              <a:rPr lang="en-US" dirty="0" smtClean="0"/>
              <a:t>He said it for himself. I see him there,</a:t>
            </a:r>
            <a:br>
              <a:rPr lang="en-US" dirty="0" smtClean="0"/>
            </a:br>
            <a:r>
              <a:rPr lang="en-US" dirty="0" smtClean="0"/>
              <a:t>Bringing a stone grasped firmly by the top </a:t>
            </a:r>
            <a:br>
              <a:rPr lang="en-US" dirty="0" smtClean="0"/>
            </a:br>
            <a:r>
              <a:rPr lang="en-US" dirty="0" smtClean="0"/>
              <a:t>In each hand, like an old-stone savage armed. 40 </a:t>
            </a:r>
            <a:br>
              <a:rPr lang="en-US" dirty="0" smtClean="0"/>
            </a:b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85728"/>
            <a:ext cx="8715436" cy="6357982"/>
          </a:xfrm>
        </p:spPr>
        <p:txBody>
          <a:bodyPr/>
          <a:lstStyle/>
          <a:p>
            <a:pPr algn="ctr">
              <a:buNone/>
            </a:pPr>
            <a:endParaRPr lang="en-US" dirty="0" smtClean="0"/>
          </a:p>
          <a:p>
            <a:pPr algn="ctr">
              <a:buNone/>
            </a:pPr>
            <a:endParaRPr lang="en-US" dirty="0" smtClean="0"/>
          </a:p>
          <a:p>
            <a:pPr algn="ctr">
              <a:buNone/>
            </a:pPr>
            <a:endParaRPr lang="en-US" dirty="0" smtClean="0"/>
          </a:p>
          <a:p>
            <a:pPr algn="ctr">
              <a:buNone/>
            </a:pPr>
            <a:r>
              <a:rPr lang="en-US" dirty="0" smtClean="0"/>
              <a:t>He </a:t>
            </a:r>
            <a:r>
              <a:rPr lang="en-US" dirty="0" smtClean="0"/>
              <a:t>moves in darkness as it seems to me</a:t>
            </a:r>
            <a:r>
              <a:rPr lang="en-US" dirty="0" smtClean="0"/>
              <a:t>,</a:t>
            </a:r>
            <a:r>
              <a:rPr lang="en-US" dirty="0" smtClean="0"/>
              <a:t/>
            </a:r>
            <a:br>
              <a:rPr lang="en-US" dirty="0" smtClean="0"/>
            </a:br>
            <a:r>
              <a:rPr lang="en-US" dirty="0" smtClean="0"/>
              <a:t>Not of woods only and the shade of trees.</a:t>
            </a:r>
            <a:br>
              <a:rPr lang="en-US" dirty="0" smtClean="0"/>
            </a:br>
            <a:r>
              <a:rPr lang="en-US" dirty="0" smtClean="0"/>
              <a:t>He will not go behind his father’s saying,</a:t>
            </a:r>
            <a:br>
              <a:rPr lang="en-US" dirty="0" smtClean="0"/>
            </a:br>
            <a:r>
              <a:rPr lang="en-US" dirty="0" smtClean="0"/>
              <a:t>And he likes having thought of it so well</a:t>
            </a:r>
            <a:br>
              <a:rPr lang="en-US" dirty="0" smtClean="0"/>
            </a:br>
            <a:r>
              <a:rPr lang="en-US" dirty="0" smtClean="0"/>
              <a:t>He says again, “Good fences make good neighbors.” 45 </a:t>
            </a:r>
            <a:br>
              <a:rPr lang="en-US" dirty="0" smtClean="0"/>
            </a:br>
            <a:endParaRPr lang="ar-SA" dirty="0" smtClean="0"/>
          </a:p>
          <a:p>
            <a:pPr algn="ctr"/>
            <a:endParaRPr lang="ar-SA" dirty="0" smtClean="0"/>
          </a:p>
          <a:p>
            <a:pPr algn="ct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428604"/>
            <a:ext cx="8715436" cy="6143668"/>
          </a:xfrm>
        </p:spPr>
        <p:txBody>
          <a:bodyPr>
            <a:normAutofit lnSpcReduction="10000"/>
          </a:bodyPr>
          <a:lstStyle/>
          <a:p>
            <a:pPr algn="ctr">
              <a:buNone/>
            </a:pPr>
            <a:r>
              <a:rPr lang="en-US" dirty="0" smtClean="0"/>
              <a:t>A stone wall separates the speaker’s property from his neighbor’s. In spring, the two meet to walk the wall and jointly make repairs. The speaker sees no reason for the wall to be kept—there are no cows to be contained, just apple and pine trees. He does not believe in walls for the sake of walls. The neighbor resorts to an old adage: “Good fences make good neighbors.” The speaker remains unconvinced and mischievously presses the neighbor to look beyond the old-fashioned folly of such reasoning. His neighbor will not be swayed. The speaker envisions his neighbor as a holdover from a justifiably outmoded era, a living example of a dark-age mentality. But the neighbor simply repeats the adage.</a:t>
            </a:r>
          </a:p>
          <a:p>
            <a:pPr algn="ctr">
              <a:buNone/>
            </a:pPr>
            <a:endParaRPr lang="ar-S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572428" cy="1011222"/>
          </a:xfrm>
        </p:spPr>
        <p:txBody>
          <a:bodyPr/>
          <a:lstStyle/>
          <a:p>
            <a:r>
              <a:rPr lang="en-US" dirty="0" smtClean="0"/>
              <a:t>Mending Wall’s Form :</a:t>
            </a:r>
            <a:endParaRPr lang="ar-SA" dirty="0"/>
          </a:p>
        </p:txBody>
      </p:sp>
      <p:sp>
        <p:nvSpPr>
          <p:cNvPr id="3" name="Content Placeholder 2"/>
          <p:cNvSpPr>
            <a:spLocks noGrp="1"/>
          </p:cNvSpPr>
          <p:nvPr>
            <p:ph idx="1"/>
          </p:nvPr>
        </p:nvSpPr>
        <p:spPr>
          <a:xfrm>
            <a:off x="357158" y="928670"/>
            <a:ext cx="8643998" cy="5929330"/>
          </a:xfrm>
        </p:spPr>
        <p:txBody>
          <a:bodyPr>
            <a:normAutofit fontScale="92500" lnSpcReduction="10000"/>
          </a:bodyPr>
          <a:lstStyle/>
          <a:p>
            <a:pPr algn="ctr">
              <a:buNone/>
            </a:pPr>
            <a:r>
              <a:rPr lang="en-US" dirty="0" smtClean="0"/>
              <a:t>Blank verse is the baseline meter of this poem, but few of the lines march along in blank verse’s characteristic lock-step iambs, five abreast. Frost maintains five stressed syllables per line, but he varies the feet extensively to sustain the natural speech-like quality of the verse. There are no stanza breaks, obvious end-rhymes, or rhyming patterns, but many of the end-words share an assonance (e.g., </a:t>
            </a:r>
            <a:r>
              <a:rPr lang="en-US" i="1" dirty="0" smtClean="0"/>
              <a:t>wall,</a:t>
            </a:r>
            <a:r>
              <a:rPr lang="en-US" dirty="0" smtClean="0"/>
              <a:t> </a:t>
            </a:r>
            <a:r>
              <a:rPr lang="en-US" i="1" dirty="0" smtClean="0"/>
              <a:t>hill,</a:t>
            </a:r>
            <a:r>
              <a:rPr lang="en-US" dirty="0" smtClean="0"/>
              <a:t> </a:t>
            </a:r>
            <a:r>
              <a:rPr lang="en-US" i="1" dirty="0" smtClean="0"/>
              <a:t>balls,</a:t>
            </a:r>
            <a:r>
              <a:rPr lang="en-US" dirty="0" smtClean="0"/>
              <a:t> </a:t>
            </a:r>
            <a:r>
              <a:rPr lang="en-US" i="1" dirty="0" smtClean="0"/>
              <a:t>wall,</a:t>
            </a:r>
            <a:r>
              <a:rPr lang="en-US" dirty="0" smtClean="0"/>
              <a:t> and </a:t>
            </a:r>
            <a:r>
              <a:rPr lang="en-US" i="1" dirty="0" smtClean="0"/>
              <a:t>well</a:t>
            </a:r>
            <a:r>
              <a:rPr lang="en-US" dirty="0" smtClean="0"/>
              <a:t> </a:t>
            </a:r>
            <a:r>
              <a:rPr lang="en-US" i="1" dirty="0" smtClean="0"/>
              <a:t>sun,</a:t>
            </a:r>
            <a:r>
              <a:rPr lang="en-US" dirty="0" smtClean="0"/>
              <a:t> </a:t>
            </a:r>
            <a:r>
              <a:rPr lang="en-US" i="1" dirty="0" smtClean="0"/>
              <a:t>thing,</a:t>
            </a:r>
            <a:r>
              <a:rPr lang="en-US" dirty="0" smtClean="0"/>
              <a:t> </a:t>
            </a:r>
            <a:r>
              <a:rPr lang="en-US" i="1" dirty="0" smtClean="0"/>
              <a:t>stone,</a:t>
            </a:r>
            <a:r>
              <a:rPr lang="en-US" dirty="0" smtClean="0"/>
              <a:t> </a:t>
            </a:r>
            <a:r>
              <a:rPr lang="en-US" i="1" dirty="0" smtClean="0"/>
              <a:t>mean,</a:t>
            </a:r>
            <a:r>
              <a:rPr lang="en-US" dirty="0" smtClean="0"/>
              <a:t> </a:t>
            </a:r>
            <a:r>
              <a:rPr lang="en-US" i="1" dirty="0" smtClean="0"/>
              <a:t>line,</a:t>
            </a:r>
            <a:r>
              <a:rPr lang="en-US" dirty="0" smtClean="0"/>
              <a:t> and </a:t>
            </a:r>
            <a:r>
              <a:rPr lang="en-US" i="1" dirty="0" smtClean="0"/>
              <a:t>again</a:t>
            </a:r>
            <a:r>
              <a:rPr lang="en-US" dirty="0" smtClean="0"/>
              <a:t> or </a:t>
            </a:r>
            <a:r>
              <a:rPr lang="en-US" i="1" dirty="0" smtClean="0"/>
              <a:t>game,</a:t>
            </a:r>
            <a:r>
              <a:rPr lang="en-US" dirty="0" smtClean="0"/>
              <a:t> </a:t>
            </a:r>
            <a:r>
              <a:rPr lang="en-US" i="1" dirty="0" smtClean="0"/>
              <a:t>them,</a:t>
            </a:r>
            <a:r>
              <a:rPr lang="en-US" dirty="0" smtClean="0"/>
              <a:t> and </a:t>
            </a:r>
            <a:r>
              <a:rPr lang="en-US" i="1" dirty="0" smtClean="0"/>
              <a:t>him</a:t>
            </a:r>
            <a:r>
              <a:rPr lang="en-US" dirty="0" smtClean="0"/>
              <a:t> twice). Internal rhymes, too, are subtle, slanted, and conceivably coincidental. The vocabulary is all of a piece—no fancy words, all short (only one word, </a:t>
            </a:r>
            <a:r>
              <a:rPr lang="en-US" i="1" dirty="0" smtClean="0"/>
              <a:t>another,</a:t>
            </a:r>
            <a:r>
              <a:rPr lang="en-US" dirty="0" smtClean="0"/>
              <a:t> is of three syllables), all conversational—and this is perhaps why the words resonate so consummately with each other in sound and feel. </a:t>
            </a:r>
          </a:p>
          <a:p>
            <a:pPr algn="ctr">
              <a:buNone/>
            </a:pPr>
            <a:endParaRPr lang="ar-S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5400684" cy="939784"/>
          </a:xfrm>
        </p:spPr>
        <p:txBody>
          <a:bodyPr/>
          <a:lstStyle/>
          <a:p>
            <a:r>
              <a:rPr lang="en-US" dirty="0" smtClean="0"/>
              <a:t>Most Imp. Theme:</a:t>
            </a:r>
            <a:endParaRPr lang="ar-SA" dirty="0"/>
          </a:p>
        </p:txBody>
      </p:sp>
      <p:sp>
        <p:nvSpPr>
          <p:cNvPr id="3" name="Content Placeholder 2"/>
          <p:cNvSpPr>
            <a:spLocks noGrp="1"/>
          </p:cNvSpPr>
          <p:nvPr>
            <p:ph idx="1"/>
          </p:nvPr>
        </p:nvSpPr>
        <p:spPr>
          <a:xfrm>
            <a:off x="457200" y="1071546"/>
            <a:ext cx="8229600" cy="5237814"/>
          </a:xfrm>
        </p:spPr>
        <p:txBody>
          <a:bodyPr>
            <a:normAutofit lnSpcReduction="10000"/>
          </a:bodyPr>
          <a:lstStyle/>
          <a:p>
            <a:pPr algn="ctr">
              <a:buNone/>
            </a:pPr>
            <a:r>
              <a:rPr lang="en-US" b="1" dirty="0" smtClean="0"/>
              <a:t>Community </a:t>
            </a:r>
            <a:r>
              <a:rPr lang="en-US" b="1" dirty="0" smtClean="0"/>
              <a:t>vs. </a:t>
            </a:r>
            <a:r>
              <a:rPr lang="en-US" b="1" dirty="0" smtClean="0"/>
              <a:t>Isolation</a:t>
            </a:r>
          </a:p>
          <a:p>
            <a:pPr algn="ctr">
              <a:buNone/>
            </a:pPr>
            <a:r>
              <a:rPr lang="en-US" dirty="0" smtClean="0"/>
              <a:t>Frost marveled at the contrast between the human capacity to connect with one another and to experience feelings of profound isolation. In several Frost poems, solitary individuals wander through a natural setting and encounter another individual, an object, or an animal. These encounters stimulate moments of revelation in which the speaker realizes her or his connection to others or, conversely, the ways that she or he feels isolated from the community. </a:t>
            </a:r>
            <a:endParaRPr lang="ar-S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357166"/>
            <a:ext cx="8572560" cy="6143668"/>
          </a:xfrm>
        </p:spPr>
        <p:txBody>
          <a:bodyPr>
            <a:normAutofit lnSpcReduction="10000"/>
          </a:bodyPr>
          <a:lstStyle/>
          <a:p>
            <a:pPr algn="ctr">
              <a:buNone/>
            </a:pPr>
            <a:r>
              <a:rPr lang="en-US" dirty="0" smtClean="0"/>
              <a:t>Earlier poems feature speakers who actively choose solitude and isolation in order to learn more about themselves, but these speakers ultimately discover a firm connection to the world around them, as in “The Tufts of Flowers” (1915) and “Mending Wall” (1915). Longer dramatic poems explore how people isolate themselves even within social contexts. Later poems return the focus to solitude, exploring how encounters and community only heighten loneliness and isolation. This deeply pessimistic, almost misanthropic perspective sneaks into the most cheerful of late Frost poems, including “Acquainted with the Night” and “Desert Places.”</a:t>
            </a:r>
          </a:p>
          <a:p>
            <a:pPr algn="ctr">
              <a:buNone/>
            </a:pPr>
            <a:endParaRPr lang="en-US" b="1" dirty="0" smtClean="0"/>
          </a:p>
          <a:p>
            <a:endParaRPr lang="ar-S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6615130" cy="939784"/>
          </a:xfrm>
        </p:spPr>
        <p:txBody>
          <a:bodyPr>
            <a:noAutofit/>
          </a:bodyPr>
          <a:lstStyle/>
          <a:p>
            <a:r>
              <a:rPr lang="en-US" sz="2800" dirty="0" smtClean="0"/>
              <a:t>Mending Wall Symbolism, </a:t>
            </a:r>
            <a:r>
              <a:rPr lang="en-US" sz="2800" dirty="0" smtClean="0"/>
              <a:t>Imagery:</a:t>
            </a:r>
            <a:endParaRPr lang="ar-SA" sz="2800" dirty="0"/>
          </a:p>
        </p:txBody>
      </p:sp>
      <p:sp>
        <p:nvSpPr>
          <p:cNvPr id="3" name="Content Placeholder 2"/>
          <p:cNvSpPr>
            <a:spLocks noGrp="1"/>
          </p:cNvSpPr>
          <p:nvPr>
            <p:ph idx="1"/>
          </p:nvPr>
        </p:nvSpPr>
        <p:spPr>
          <a:xfrm>
            <a:off x="285720" y="928670"/>
            <a:ext cx="8643998" cy="5643602"/>
          </a:xfrm>
        </p:spPr>
        <p:txBody>
          <a:bodyPr/>
          <a:lstStyle/>
          <a:p>
            <a:pPr algn="ctr">
              <a:buNone/>
            </a:pPr>
            <a:r>
              <a:rPr lang="en-US" b="1" dirty="0" smtClean="0"/>
              <a:t>The Wall /Fences</a:t>
            </a:r>
          </a:p>
          <a:p>
            <a:pPr algn="ctr">
              <a:buNone/>
            </a:pPr>
            <a:r>
              <a:rPr lang="en-US" dirty="0" err="1" smtClean="0"/>
              <a:t>Thewall</a:t>
            </a:r>
            <a:r>
              <a:rPr lang="en-US" dirty="0" smtClean="0"/>
              <a:t> is the shining star of this poem. It unites our speaker and his neighbor, but separates them as well. As we hear the neighbor speak the proverb twice ("Good fences make good neighbors"), we start to consider all of </a:t>
            </a:r>
            <a:r>
              <a:rPr lang="en-US" dirty="0" err="1" smtClean="0"/>
              <a:t>thewall</a:t>
            </a:r>
            <a:r>
              <a:rPr lang="en-US" dirty="0" smtClean="0"/>
              <a:t>-like structures in our life: fences, gates, boundaries, lines, etc. </a:t>
            </a:r>
            <a:r>
              <a:rPr lang="en-US" dirty="0" err="1" smtClean="0"/>
              <a:t>Thewall</a:t>
            </a:r>
            <a:r>
              <a:rPr lang="en-US" dirty="0" smtClean="0"/>
              <a:t> serves as a canvas upon which a lot of complex ideas about the ways in which people, and their relationships with others, are painted and discussed. </a:t>
            </a:r>
          </a:p>
          <a:p>
            <a:pPr algn="ctr">
              <a:buNone/>
            </a:pPr>
            <a:endParaRPr lang="en-US" dirty="0" smtClean="0"/>
          </a:p>
          <a:p>
            <a:pPr algn="ctr">
              <a:buNone/>
            </a:pP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TotalTime>
  <Words>1196</Words>
  <Application>Microsoft Office PowerPoint</Application>
  <PresentationFormat>On-screen Show (4:3)</PresentationFormat>
  <Paragraphs>42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Apex</vt:lpstr>
      <vt:lpstr>Mending Wall</vt:lpstr>
      <vt:lpstr>Slide 2</vt:lpstr>
      <vt:lpstr>Slide 3</vt:lpstr>
      <vt:lpstr>Slide 4</vt:lpstr>
      <vt:lpstr>Slide 5</vt:lpstr>
      <vt:lpstr>Mending Wall’s Form :</vt:lpstr>
      <vt:lpstr>Most Imp. Theme:</vt:lpstr>
      <vt:lpstr>Slide 8</vt:lpstr>
      <vt:lpstr>Mending Wall Symbolism, Imagery:</vt:lpstr>
      <vt:lpstr>Slide 10</vt:lpstr>
      <vt:lpstr>Slide 11</vt:lpstr>
      <vt:lpstr>Slide 12</vt:lpstr>
      <vt:lpstr>Slide 13</vt:lpstr>
      <vt:lpstr>Slide 14</vt:lpstr>
      <vt:lpstr>Thank You Names in the group</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Mending Wall</dc:title>
  <dc:creator>hayat007</dc:creator>
  <cp:lastModifiedBy>hayat007</cp:lastModifiedBy>
  <cp:revision>4</cp:revision>
  <dcterms:created xsi:type="dcterms:W3CDTF">2010-05-02T16:18:42Z</dcterms:created>
  <dcterms:modified xsi:type="dcterms:W3CDTF">2010-05-02T16:52:46Z</dcterms:modified>
</cp:coreProperties>
</file>